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2" r:id="rId4"/>
    <p:sldId id="262" r:id="rId5"/>
    <p:sldId id="263" r:id="rId6"/>
    <p:sldId id="258" r:id="rId7"/>
    <p:sldId id="260" r:id="rId8"/>
    <p:sldId id="267" r:id="rId9"/>
    <p:sldId id="270" r:id="rId10"/>
    <p:sldId id="269" r:id="rId11"/>
    <p:sldId id="264" r:id="rId12"/>
    <p:sldId id="268" r:id="rId13"/>
    <p:sldId id="257" r:id="rId14"/>
    <p:sldId id="265" r:id="rId15"/>
    <p:sldId id="271" r:id="rId16"/>
    <p:sldId id="26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56" autoAdjust="0"/>
    <p:restoredTop sz="94660"/>
  </p:normalViewPr>
  <p:slideViewPr>
    <p:cSldViewPr snapToGrid="0">
      <p:cViewPr varScale="1">
        <p:scale>
          <a:sx n="85" d="100"/>
          <a:sy n="85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D6E58-D057-90FF-88FB-A9B921843A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C69BBA-295A-1264-2CB6-E325E04FB3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10C1DA-8C14-B457-C04E-B7D189B99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6A4E1A-A1C0-2697-96F5-B4C18618B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04DE1-AA6C-658C-23A5-83A73C888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452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7E45-EFBE-2081-DECE-3E93ACB629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9CD289-AAC2-44C1-6B04-89E1C7CDFC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C3671-C241-72AB-B081-5E768DAD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82C7C8-D1C6-409A-F423-51BE7011A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EB35AE-5D67-3013-2E20-94117A69C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774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08E71A-8E2C-1260-69D8-3C023DCC5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7984D1-8CA7-06ED-B36D-9B590D4F73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6D7EE-A82F-FD26-E945-65FC97EC8B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F07EC-F2BE-DD6E-CAA3-6258A91C0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A26FE9-79D1-D949-D31B-D1F8A8B84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204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8DBC3-04C0-E23D-47D6-21C2CC000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ECC836-4249-54A5-F812-1100BA60AF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268E-AA14-E7E1-14FB-EC02A5660F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99BA2C-0081-0C34-776F-201DE3A97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0B2646-B415-77CE-0678-BE5CF0A1C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84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B117A-A369-16F7-4547-D615812FB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C903B7-CA68-D9C6-97B8-A5A9DF08B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E7A2B6-E7FC-340E-F8CB-BA35F573D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7252DC-23DB-3060-13EA-9209FB20F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7475AF-014D-572F-0E13-C2CE4DD47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4939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D8135-3471-0871-058A-F7682A2344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46AAB-15AC-9682-1C81-F8602294D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EEE705-388B-5109-A1F0-49AF03BD25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705DBA-66DA-6C73-E0C5-79A2278D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61058A-248D-41D8-DD6F-8AE50646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2A0005-9FC9-CB02-4A03-614553EF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2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887A2-FA1B-775F-F7D7-661B43169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F39CE6-F7C8-466C-EF2D-30A185768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82E379-53B1-25C6-B084-FD2C928EF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1A1DFB4-5FAD-07CA-89BB-4F77F9ECC8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9EA962-237E-CE7E-F58F-B00119FC89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394317-AF07-FD60-B463-37CAAADAA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D5A64F-73FB-E068-A9C2-2A2BCA050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4FD8A0-7239-6B04-527F-4B56023B9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903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8E785A-B783-FE5D-C596-15736185EF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4683D50-9792-8C02-22D0-15BC3CC9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F98732-1DD2-8678-7239-6DF346C3CF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311950-EDED-4EAD-B68B-CBFADE14D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1279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706167D-69C9-6C68-5541-9F35468FA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3470B4F-808F-CF8E-DA94-C5762101A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AB143-F1C6-DDB4-CDAE-B3B3FECEF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5717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3BD46-7219-BD0D-3DB5-BA186DAF3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A94C0-5ED9-F5D4-96B8-925E6B7AF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5ECF8-0D64-AB8D-919D-217605005A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D9385-F628-0CE5-D7B7-61DE8E312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770B3A-C697-2C87-2652-7712262BE1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FF828-5E80-4E63-69CF-6BD5696E4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999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F5FFC-588B-5FD1-FB81-AD421A392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BE7C46-47D5-CB77-2E52-4BA2D38217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BAB8D-24BB-871E-8EA6-2289A9D9F8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0B390-3532-9F2B-3105-5C7978ABF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4AB335-0E4D-7958-B9D8-8BB162FE1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10E92-0514-5A44-CD82-F9A559AA4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023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23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19E5C4-125E-BC55-EA07-6F8C0D1F3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C1CF6-14A6-3EA8-A7B9-345D04366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E8B5A6-AA34-BA49-188F-FF9E045D91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D2B172-D9BB-49DD-9BD6-30BA5FB48262}" type="datetimeFigureOut">
              <a:rPr lang="en-US" smtClean="0"/>
              <a:t>5/8/2023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084764-65BA-BE33-6FE5-B248E4C5DF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3DE0E7-9AA8-C040-BC7E-AC607B94B4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0A9794-CA74-4EFD-812B-7438FD2783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19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>
            <a:alpha val="37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BF5C3A-840A-C71B-96E2-CCC9E94B8F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36675" y="1094200"/>
            <a:ext cx="5613161" cy="2632587"/>
          </a:xfrm>
        </p:spPr>
        <p:txBody>
          <a:bodyPr>
            <a:normAutofit/>
          </a:bodyPr>
          <a:lstStyle/>
          <a:p>
            <a:r>
              <a:rPr lang="en-US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Fishing Report Sentiment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F25ED1-E678-D8FA-A8A5-996D14DE44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447506"/>
            <a:ext cx="5254284" cy="927759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70000"/>
              </a:lnSpc>
            </a:pPr>
            <a:r>
              <a:rPr lang="en-US" sz="1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Presented by: Anthony Marsilio</a:t>
            </a:r>
          </a:p>
          <a:p>
            <a:r>
              <a:rPr lang="en-US" sz="1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May 9th, 2023</a:t>
            </a:r>
            <a:br>
              <a:rPr lang="en-US" dirty="0"/>
            </a:b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34AE781-5CE3-99BF-9BA8-1EAC142DFA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058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48341-06FD-B20F-4B84-B1D96CD53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533" y="184502"/>
            <a:ext cx="10515600" cy="1325563"/>
          </a:xfrm>
        </p:spPr>
        <p:txBody>
          <a:bodyPr/>
          <a:lstStyle/>
          <a:p>
            <a:r>
              <a:rPr lang="en-US" sz="3600" b="1"/>
              <a:t>Dataset – Rainfall</a:t>
            </a:r>
            <a:endParaRPr lang="en-US" sz="3600" b="1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A8833A-64BD-35F7-7309-5F091DACF8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9736" y="2148395"/>
            <a:ext cx="4976264" cy="330399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F2250-1EBE-7B0E-B9B1-173674FF7F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294" y="847283"/>
            <a:ext cx="2301439" cy="539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picture containing text, diagram, font, screenshot&#10;&#10;Description automatically generated">
            <a:extLst>
              <a:ext uri="{FF2B5EF4-FFF2-40B4-BE49-F238E27FC236}">
                <a16:creationId xmlns:a16="http://schemas.microsoft.com/office/drawing/2014/main" id="{FD89D1E9-EFF5-B0E4-E217-A03E308F3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839" y="239030"/>
            <a:ext cx="8802322" cy="6379940"/>
          </a:xfrm>
        </p:spPr>
      </p:pic>
    </p:spTree>
    <p:extLst>
      <p:ext uri="{BB962C8B-B14F-4D97-AF65-F5344CB8AC3E}">
        <p14:creationId xmlns:p14="http://schemas.microsoft.com/office/powerpoint/2010/main" val="6854767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B3FED5-6363-DD37-0B24-89457BB16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6333" y="191910"/>
            <a:ext cx="4240156" cy="978253"/>
          </a:xfrm>
        </p:spPr>
        <p:txBody>
          <a:bodyPr>
            <a:normAutofit/>
          </a:bodyPr>
          <a:lstStyle/>
          <a:p>
            <a:r>
              <a:rPr lang="en-US" sz="3600" b="1" dirty="0"/>
              <a:t>Dataset – Streamflow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1BF991-A2C4-55C7-B7F4-F40D86528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3514" y="1570195"/>
            <a:ext cx="4835546" cy="42839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2EB0CE8-7C53-4D7F-7B71-2184F1066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325" y="1304623"/>
            <a:ext cx="2057578" cy="4549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879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958845-33A4-2770-8918-C30741B42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712" y="381000"/>
            <a:ext cx="8410575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5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74684-0899-8348-204B-B259BE7633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/>
              <a:t>Conclusion: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5F469-10B7-E936-83DF-D5ED610C77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found that fishing reports by West Branch Angler Resort track well with water in the environment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That is for both rain, and tailwater discharge</a:t>
            </a:r>
          </a:p>
        </p:txBody>
      </p:sp>
    </p:spTree>
    <p:extLst>
      <p:ext uri="{BB962C8B-B14F-4D97-AF65-F5344CB8AC3E}">
        <p14:creationId xmlns:p14="http://schemas.microsoft.com/office/powerpoint/2010/main" val="74147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53ED81-5E1E-99BE-A0EC-6567EA67C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11" y="139347"/>
            <a:ext cx="10515600" cy="1325563"/>
          </a:xfrm>
        </p:spPr>
        <p:txBody>
          <a:bodyPr/>
          <a:lstStyle/>
          <a:p>
            <a:r>
              <a:rPr lang="en-US" sz="3600" b="1" dirty="0"/>
              <a:t>Looking forward: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BECC-EB3A-FFE8-934D-1CC2F4F25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does this trend apply to other branches of the Delaware River System?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Look at how the WBA Fishing Reports trends compared to the </a:t>
            </a:r>
            <a:r>
              <a:rPr lang="en-US" b="1" dirty="0"/>
              <a:t>water temperature</a:t>
            </a:r>
            <a:r>
              <a:rPr lang="en-US" dirty="0"/>
              <a:t>, and </a:t>
            </a:r>
            <a:r>
              <a:rPr lang="en-US" b="1" dirty="0"/>
              <a:t>turbidity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04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212194D8-340E-AFA7-6465-715934257A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43569" r="29348" b="13706"/>
          <a:stretch/>
        </p:blipFill>
        <p:spPr>
          <a:xfrm>
            <a:off x="3619831" y="2237173"/>
            <a:ext cx="4952337" cy="2246051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8CA997B2-6F69-E6C0-BA43-425CE60C9FA8}"/>
              </a:ext>
            </a:extLst>
          </p:cNvPr>
          <p:cNvSpPr txBox="1"/>
          <p:nvPr/>
        </p:nvSpPr>
        <p:spPr>
          <a:xfrm>
            <a:off x="5086905" y="4820575"/>
            <a:ext cx="18199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39462689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2865-0FFF-43C4-F0F5-71AE1633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83" y="-32462"/>
            <a:ext cx="10515600" cy="830629"/>
          </a:xfrm>
        </p:spPr>
        <p:txBody>
          <a:bodyPr>
            <a:normAutofit/>
          </a:bodyPr>
          <a:lstStyle/>
          <a:p>
            <a:r>
              <a:rPr lang="en-US" sz="3200" b="1" dirty="0"/>
              <a:t>Definitions: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F32C-2E9C-48D4-AAFC-D566FA456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890" y="1256820"/>
            <a:ext cx="2312963" cy="57995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/>
              <a:t>Aquatic Insect</a:t>
            </a:r>
          </a:p>
        </p:txBody>
      </p:sp>
      <p:pic>
        <p:nvPicPr>
          <p:cNvPr id="6" name="Picture 5" descr="A close-up of a bug&#10;&#10;Description automatically generated with medium confidence">
            <a:extLst>
              <a:ext uri="{FF2B5EF4-FFF2-40B4-BE49-F238E27FC236}">
                <a16:creationId xmlns:a16="http://schemas.microsoft.com/office/drawing/2014/main" id="{06596E67-3A8B-F6DA-AB4B-B5F55EF9D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6" y="2023847"/>
            <a:ext cx="3234382" cy="22640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73C2A6-16C3-6EC0-FF47-44AE4C190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545" y="4381561"/>
            <a:ext cx="3383795" cy="226406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95EBA2-023D-897E-4ED3-0E69298DD6B4}"/>
              </a:ext>
            </a:extLst>
          </p:cNvPr>
          <p:cNvSpPr txBox="1"/>
          <p:nvPr/>
        </p:nvSpPr>
        <p:spPr>
          <a:xfrm>
            <a:off x="7365796" y="1069741"/>
            <a:ext cx="38883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Streamflow </a:t>
            </a:r>
          </a:p>
          <a:p>
            <a:pPr algn="ctr"/>
            <a:r>
              <a:rPr lang="en-US" sz="2800" u="sng" dirty="0"/>
              <a:t>(Cubic Feet per Second)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263FF0-A0BA-C3FC-2F1C-5C428BC564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166"/>
          <a:stretch/>
        </p:blipFill>
        <p:spPr>
          <a:xfrm>
            <a:off x="7161540" y="2458330"/>
            <a:ext cx="4542780" cy="27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034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2865-0FFF-43C4-F0F5-71AE1633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83" y="-32462"/>
            <a:ext cx="10515600" cy="830629"/>
          </a:xfrm>
        </p:spPr>
        <p:txBody>
          <a:bodyPr>
            <a:normAutofit/>
          </a:bodyPr>
          <a:lstStyle/>
          <a:p>
            <a:r>
              <a:rPr lang="en-US" sz="3200" b="1" dirty="0"/>
              <a:t>Definitions: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5EBA2-023D-897E-4ED3-0E69298DD6B4}"/>
              </a:ext>
            </a:extLst>
          </p:cNvPr>
          <p:cNvSpPr txBox="1"/>
          <p:nvPr/>
        </p:nvSpPr>
        <p:spPr>
          <a:xfrm>
            <a:off x="4151820" y="1078900"/>
            <a:ext cx="388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“Flies” and Forage</a:t>
            </a:r>
          </a:p>
        </p:txBody>
      </p:sp>
      <p:pic>
        <p:nvPicPr>
          <p:cNvPr id="5" name="Picture 4" descr="A close up of a fly&#10;&#10;Description automatically generated with low confidence">
            <a:extLst>
              <a:ext uri="{FF2B5EF4-FFF2-40B4-BE49-F238E27FC236}">
                <a16:creationId xmlns:a16="http://schemas.microsoft.com/office/drawing/2014/main" id="{63EE4B96-C4E7-FF86-FA1A-6D0B41E411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670" t="18011" r="14563"/>
          <a:stretch/>
        </p:blipFill>
        <p:spPr>
          <a:xfrm rot="5400000">
            <a:off x="1484309" y="1935464"/>
            <a:ext cx="3275860" cy="4217078"/>
          </a:xfrm>
          <a:prstGeom prst="rect">
            <a:avLst/>
          </a:prstGeom>
        </p:spPr>
      </p:pic>
      <p:pic>
        <p:nvPicPr>
          <p:cNvPr id="13" name="Picture 12" descr="A picture containing feather, outdoor, ground&#10;&#10;Description automatically generated">
            <a:extLst>
              <a:ext uri="{FF2B5EF4-FFF2-40B4-BE49-F238E27FC236}">
                <a16:creationId xmlns:a16="http://schemas.microsoft.com/office/drawing/2014/main" id="{8858CA31-1A1E-E66C-1593-9236F9EE0F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226" y="2286738"/>
            <a:ext cx="3275861" cy="327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59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942865-0FFF-43C4-F0F5-71AE16333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83" y="-32462"/>
            <a:ext cx="10515600" cy="830629"/>
          </a:xfrm>
        </p:spPr>
        <p:txBody>
          <a:bodyPr>
            <a:normAutofit/>
          </a:bodyPr>
          <a:lstStyle/>
          <a:p>
            <a:r>
              <a:rPr lang="en-US" sz="3200" b="1" dirty="0"/>
              <a:t>Context: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9F32C-2E9C-48D4-AAFC-D566FA4564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8712" y="1069741"/>
            <a:ext cx="3379730" cy="8306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u="sng" dirty="0"/>
              <a:t>Cannonsville Resevoir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95EBA2-023D-897E-4ED3-0E69298DD6B4}"/>
              </a:ext>
            </a:extLst>
          </p:cNvPr>
          <p:cNvSpPr txBox="1"/>
          <p:nvPr/>
        </p:nvSpPr>
        <p:spPr>
          <a:xfrm>
            <a:off x="7530082" y="292325"/>
            <a:ext cx="38883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/>
              <a:t>New York’s Water</a:t>
            </a:r>
          </a:p>
        </p:txBody>
      </p:sp>
      <p:pic>
        <p:nvPicPr>
          <p:cNvPr id="5" name="Picture 4" descr="A picture containing outdoor, grass, water resources, tree&#10;&#10;Description automatically generated">
            <a:extLst>
              <a:ext uri="{FF2B5EF4-FFF2-40B4-BE49-F238E27FC236}">
                <a16:creationId xmlns:a16="http://schemas.microsoft.com/office/drawing/2014/main" id="{E8C58F74-5359-6ACC-4E9E-F10CEB7E65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" y="1900370"/>
            <a:ext cx="5841795" cy="4381346"/>
          </a:xfrm>
          <a:prstGeom prst="rect">
            <a:avLst/>
          </a:prstGeom>
        </p:spPr>
      </p:pic>
      <p:pic>
        <p:nvPicPr>
          <p:cNvPr id="11" name="Picture 10" descr="A picture containing map, text, atlas&#10;&#10;Description automatically generated">
            <a:extLst>
              <a:ext uri="{FF2B5EF4-FFF2-40B4-BE49-F238E27FC236}">
                <a16:creationId xmlns:a16="http://schemas.microsoft.com/office/drawing/2014/main" id="{968D6EDC-F122-9924-04BB-DB9FDD506C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3560" y="900320"/>
            <a:ext cx="4421124" cy="566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11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78DE553-9CA0-EF89-DAF1-A4538100EF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126" y="1610142"/>
            <a:ext cx="5801784" cy="4351338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54AD1F3-1076-5BAB-7FF6-CB44023A8C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783" y="-32462"/>
            <a:ext cx="10515600" cy="830629"/>
          </a:xfrm>
        </p:spPr>
        <p:txBody>
          <a:bodyPr>
            <a:normAutofit/>
          </a:bodyPr>
          <a:lstStyle/>
          <a:p>
            <a:r>
              <a:rPr lang="en-US" sz="3200" b="1" dirty="0"/>
              <a:t>Context: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579D47-F555-18CF-6F5B-7E5839190DB4}"/>
              </a:ext>
            </a:extLst>
          </p:cNvPr>
          <p:cNvSpPr txBox="1">
            <a:spLocks/>
          </p:cNvSpPr>
          <p:nvPr/>
        </p:nvSpPr>
        <p:spPr>
          <a:xfrm>
            <a:off x="4406135" y="786633"/>
            <a:ext cx="3379730" cy="830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u="sng" dirty="0"/>
              <a:t>WBA Fishing Report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C8DA87-A990-0DC6-2B7A-BE54C71315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228" y="1452663"/>
            <a:ext cx="4541827" cy="487779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44321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8FE0A-D42F-E474-A362-74A91F740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b="1" dirty="0"/>
              <a:t>Competing intuitions: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B5DFD-F952-3729-14BB-0A6B26D2AB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6280" y="1947900"/>
            <a:ext cx="5379720" cy="20289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>
                <a:latin typeface="+mj-lt"/>
              </a:rPr>
              <a:t>I want </a:t>
            </a:r>
            <a:r>
              <a:rPr lang="en-US" b="1" dirty="0">
                <a:latin typeface="+mj-lt"/>
              </a:rPr>
              <a:t>less river discharge</a:t>
            </a:r>
            <a:r>
              <a:rPr lang="en-US" dirty="0">
                <a:latin typeface="+mj-lt"/>
              </a:rPr>
              <a:t>, for river accessibility and predictable holding features for fish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D1BB55-FBE6-6BF7-7151-45F297BE9510}"/>
              </a:ext>
            </a:extLst>
          </p:cNvPr>
          <p:cNvSpPr txBox="1"/>
          <p:nvPr/>
        </p:nvSpPr>
        <p:spPr>
          <a:xfrm>
            <a:off x="5078437" y="4234035"/>
            <a:ext cx="6612988" cy="146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latin typeface="+mj-lt"/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I want </a:t>
            </a:r>
            <a:r>
              <a:rPr lang="en-US" b="1" dirty="0"/>
              <a:t>more river discharge</a:t>
            </a:r>
            <a:r>
              <a:rPr lang="en-US" dirty="0"/>
              <a:t>, for fish and insect habitat—health for the resource</a:t>
            </a:r>
          </a:p>
        </p:txBody>
      </p:sp>
    </p:spTree>
    <p:extLst>
      <p:ext uri="{BB962C8B-B14F-4D97-AF65-F5344CB8AC3E}">
        <p14:creationId xmlns:p14="http://schemas.microsoft.com/office/powerpoint/2010/main" val="40957795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D60D8-437A-E9B9-6071-AFE76F4F9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River dynamics: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7CBD1B-F169-1FAE-6F6E-9E0712CB9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394" y="2262664"/>
            <a:ext cx="8424470" cy="233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23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0F0FA-6597-FA56-FC36-D61689CC9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8" y="297391"/>
            <a:ext cx="10515600" cy="1325563"/>
          </a:xfrm>
        </p:spPr>
        <p:txBody>
          <a:bodyPr/>
          <a:lstStyle/>
          <a:p>
            <a:r>
              <a:rPr lang="en-US" sz="3600" b="1" dirty="0"/>
              <a:t>Methodology: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E01873-2964-9214-BDF6-F14A2323F6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688" y="1622954"/>
            <a:ext cx="10809112" cy="4554009"/>
          </a:xfrm>
        </p:spPr>
        <p:txBody>
          <a:bodyPr/>
          <a:lstStyle/>
          <a:p>
            <a:r>
              <a:rPr lang="en-US" b="1" dirty="0" err="1"/>
              <a:t>Webscraped</a:t>
            </a:r>
            <a:r>
              <a:rPr lang="en-US" dirty="0"/>
              <a:t> the WBA webpage for 3 years of reports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Created a </a:t>
            </a:r>
            <a:r>
              <a:rPr lang="en-US" dirty="0" err="1"/>
              <a:t>dataframe</a:t>
            </a:r>
            <a:r>
              <a:rPr lang="en-US" dirty="0"/>
              <a:t> of ‘Fishing Report Sentiment’ using the </a:t>
            </a:r>
            <a:r>
              <a:rPr lang="en-US" b="1" dirty="0"/>
              <a:t>NLTK</a:t>
            </a:r>
            <a:r>
              <a:rPr lang="en-US" dirty="0"/>
              <a:t> and stored that in a </a:t>
            </a:r>
            <a:r>
              <a:rPr lang="en-US" dirty="0" err="1"/>
              <a:t>dataframe</a:t>
            </a:r>
            <a:r>
              <a:rPr lang="en-US" dirty="0"/>
              <a:t> by date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b="1" dirty="0"/>
              <a:t>Joined that data with the quantitative water data </a:t>
            </a:r>
            <a:r>
              <a:rPr lang="en-US" dirty="0"/>
              <a:t>from .gov sources, by date</a:t>
            </a:r>
          </a:p>
        </p:txBody>
      </p:sp>
    </p:spTree>
    <p:extLst>
      <p:ext uri="{BB962C8B-B14F-4D97-AF65-F5344CB8AC3E}">
        <p14:creationId xmlns:p14="http://schemas.microsoft.com/office/powerpoint/2010/main" val="3399573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9832-07F3-4EA7-08C9-A1598909F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7" y="504966"/>
            <a:ext cx="10515600" cy="1325563"/>
          </a:xfrm>
        </p:spPr>
        <p:txBody>
          <a:bodyPr/>
          <a:lstStyle/>
          <a:p>
            <a:r>
              <a:rPr lang="en-US" sz="3600" b="1" dirty="0"/>
              <a:t>Dataset – West Branch Fishing Reports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7C5CF3D-92FE-00DF-8432-CEE11FF6C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08899" y="318524"/>
            <a:ext cx="2534400" cy="1698446"/>
          </a:xfrm>
          <a:effectLst>
            <a:softEdge rad="63500"/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1A49CB-EA71-CCBA-8E31-2DB615447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801" y="2569031"/>
            <a:ext cx="3340910" cy="3517444"/>
          </a:xfrm>
          <a:prstGeom prst="rect">
            <a:avLst/>
          </a:prstGeom>
          <a:effectLst>
            <a:softEdge rad="63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E16B03-AD2E-D05D-5B82-F2BCFDF14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24" y="3285863"/>
            <a:ext cx="7296443" cy="188855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877271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203</Words>
  <Application>Microsoft Office PowerPoint</Application>
  <PresentationFormat>Widescreen</PresentationFormat>
  <Paragraphs>36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CMU Serif</vt:lpstr>
      <vt:lpstr>Office Theme</vt:lpstr>
      <vt:lpstr>Fishing Report Sentiment Analysis</vt:lpstr>
      <vt:lpstr>Definitions:</vt:lpstr>
      <vt:lpstr>Definitions:</vt:lpstr>
      <vt:lpstr>Context:</vt:lpstr>
      <vt:lpstr>Context:</vt:lpstr>
      <vt:lpstr>Competing intuitions:</vt:lpstr>
      <vt:lpstr>River dynamics:</vt:lpstr>
      <vt:lpstr>Methodology:</vt:lpstr>
      <vt:lpstr>Dataset – West Branch Fishing Reports</vt:lpstr>
      <vt:lpstr>Dataset – Rainfall</vt:lpstr>
      <vt:lpstr>PowerPoint Presentation</vt:lpstr>
      <vt:lpstr>Dataset – Streamflow</vt:lpstr>
      <vt:lpstr>PowerPoint Presentation</vt:lpstr>
      <vt:lpstr>Conclusion:</vt:lpstr>
      <vt:lpstr>Looking forward: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“Fishing Report” Sentiment Analysis</dc:title>
  <dc:creator>marsilio.anthony</dc:creator>
  <cp:lastModifiedBy>marsilio.anthony</cp:lastModifiedBy>
  <cp:revision>7</cp:revision>
  <dcterms:created xsi:type="dcterms:W3CDTF">2023-05-08T21:28:04Z</dcterms:created>
  <dcterms:modified xsi:type="dcterms:W3CDTF">2023-05-09T13:04:30Z</dcterms:modified>
</cp:coreProperties>
</file>